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5" r:id="rId7"/>
    <p:sldId id="261" r:id="rId8"/>
    <p:sldId id="264" r:id="rId9"/>
    <p:sldId id="266"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Roboto Condensed"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8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01A89E"/>
              </a:solidFill>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d93bd4879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 added this Call to Prayer and Opening Prayer on the next slide which frames the reflective questions on slide 8</a:t>
            </a:r>
            <a:endParaRPr/>
          </a:p>
        </p:txBody>
      </p:sp>
      <p:sp>
        <p:nvSpPr>
          <p:cNvPr id="114" name="Google Shape;114;gfd93bd487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d93bd4879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 added this Call to Prayer and Opening Prayer on the next slide which frames the reflective questions on slide 8</a:t>
            </a:r>
            <a:endParaRPr/>
          </a:p>
        </p:txBody>
      </p:sp>
      <p:sp>
        <p:nvSpPr>
          <p:cNvPr id="114" name="Google Shape;114;gfd93bd487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12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d8680651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fd8680651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reading from the book of Job (Job 12:7-10,13)</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The Word of the Lord. </a:t>
            </a:r>
            <a:r>
              <a:rPr lang="en-US" sz="1200" b="0" i="1" u="none" strike="noStrike">
                <a:solidFill>
                  <a:schemeClr val="dk1"/>
                </a:solidFill>
                <a:latin typeface="Calibri"/>
                <a:ea typeface="Calibri"/>
                <a:cs typeface="Calibri"/>
                <a:sym typeface="Calibri"/>
              </a:rPr>
              <a:t>(Thanks be to God)</a:t>
            </a:r>
            <a:endParaRPr b="0"/>
          </a:p>
        </p:txBody>
      </p:sp>
      <p:sp>
        <p:nvSpPr>
          <p:cNvPr id="122" name="Google Shape;122;gfd86806513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reading from the book of Job (Job 12:7-10,13)</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The Word of the Lord. </a:t>
            </a:r>
            <a:r>
              <a:rPr lang="en-US" sz="1200" b="0" i="1" u="none" strike="noStrike">
                <a:solidFill>
                  <a:schemeClr val="dk1"/>
                </a:solidFill>
                <a:latin typeface="Calibri"/>
                <a:ea typeface="Calibri"/>
                <a:cs typeface="Calibri"/>
                <a:sym typeface="Calibri"/>
              </a:rPr>
              <a:t>(Thanks be to God)</a:t>
            </a:r>
            <a:endParaRPr b="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70720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82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v=MvXeyUMg2ok" TargetMode="External"/><Relationship Id="rId7"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youtu.be/-f4MUUMWMV4" TargetMode="External"/><Relationship Id="rId4" Type="http://schemas.openxmlformats.org/officeDocument/2006/relationships/hyperlink" Target="https://youtu.be/_pRjnu_ACS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youtube.com/watch?v=IBp1PYhHWC8" TargetMode="External"/><Relationship Id="rId7"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youtu.be/5f3kX25cUWM" TargetMode="External"/><Relationship Id="rId5" Type="http://schemas.openxmlformats.org/officeDocument/2006/relationships/hyperlink" Target="https://youtu.be/cPacYSOjCbk" TargetMode="External"/><Relationship Id="rId4" Type="http://schemas.openxmlformats.org/officeDocument/2006/relationships/hyperlink" Target="https://youtu.be/oh2goMABFPc"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a:blip r:embed="rId3">
            <a:alphaModFix/>
          </a:blip>
          <a:stretch>
            <a:fillRect/>
          </a:stretch>
        </p:blipFill>
        <p:spPr>
          <a:xfrm>
            <a:off x="1359449" y="0"/>
            <a:ext cx="9473103" cy="6858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94" name="Google Shape;94;p14"/>
          <p:cNvPicPr preferRelativeResize="0"/>
          <p:nvPr/>
        </p:nvPicPr>
        <p:blipFill rotWithShape="1">
          <a:blip r:embed="rId4">
            <a:alphaModFix/>
          </a:blip>
          <a:srcRect/>
          <a:stretch/>
        </p:blipFill>
        <p:spPr>
          <a:xfrm>
            <a:off x="288052" y="0"/>
            <a:ext cx="904352" cy="6858000"/>
          </a:xfrm>
          <a:prstGeom prst="rect">
            <a:avLst/>
          </a:prstGeom>
          <a:noFill/>
          <a:ln>
            <a:noFill/>
          </a:ln>
        </p:spPr>
      </p:pic>
      <p:sp>
        <p:nvSpPr>
          <p:cNvPr id="95" name="Google Shape;95;p14"/>
          <p:cNvSpPr/>
          <p:nvPr/>
        </p:nvSpPr>
        <p:spPr>
          <a:xfrm>
            <a:off x="596202" y="2531009"/>
            <a:ext cx="10999596" cy="179598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dirty="0">
                <a:solidFill>
                  <a:srgbClr val="01A89E"/>
                </a:solidFill>
                <a:latin typeface="Roboto Condensed"/>
                <a:ea typeface="Roboto Condensed"/>
                <a:cs typeface="Roboto Condensed"/>
                <a:sym typeface="Roboto Condensed"/>
              </a:rPr>
              <a:t>April Prayer Service</a:t>
            </a:r>
            <a:endParaRPr dirty="0">
              <a:solidFill>
                <a:srgbClr val="01A89E"/>
              </a:solidFill>
            </a:endParaRPr>
          </a:p>
          <a:p>
            <a:pPr marL="0" marR="0" lvl="0" indent="0" algn="ctr" rtl="0">
              <a:spcBef>
                <a:spcPts val="0"/>
              </a:spcBef>
              <a:spcAft>
                <a:spcPts val="0"/>
              </a:spcAft>
              <a:buNone/>
            </a:pPr>
            <a:r>
              <a:rPr lang="en-US" sz="8200" b="1" dirty="0">
                <a:solidFill>
                  <a:srgbClr val="01A89E"/>
                </a:solidFill>
                <a:latin typeface="Roboto Condensed"/>
                <a:ea typeface="Roboto Condensed"/>
                <a:cs typeface="Roboto Condensed"/>
                <a:sym typeface="Roboto Condensed"/>
              </a:rPr>
              <a:t>REJOICE</a:t>
            </a:r>
            <a:endParaRPr sz="5600" dirty="0">
              <a:solidFill>
                <a:srgbClr val="01A89E"/>
              </a:solidFill>
            </a:endParaRPr>
          </a:p>
        </p:txBody>
      </p:sp>
      <p:pic>
        <p:nvPicPr>
          <p:cNvPr id="96" name="Google Shape;96;p14"/>
          <p:cNvPicPr preferRelativeResize="0"/>
          <p:nvPr/>
        </p:nvPicPr>
        <p:blipFill>
          <a:blip r:embed="rId5">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596250" y="1623426"/>
            <a:ext cx="10999500" cy="49690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a:solidFill>
                  <a:srgbClr val="01A89E"/>
                </a:solidFill>
                <a:latin typeface="Roboto Condensed"/>
                <a:ea typeface="Roboto Condensed"/>
                <a:cs typeface="Roboto Condensed"/>
                <a:sym typeface="Roboto Condensed"/>
              </a:rPr>
              <a:t>“Let All Things Now Living”</a:t>
            </a:r>
          </a:p>
          <a:p>
            <a:pPr marL="0" marR="0" lvl="0" indent="0" algn="ctr" rtl="0">
              <a:spcBef>
                <a:spcPts val="0"/>
              </a:spcBef>
              <a:spcAft>
                <a:spcPts val="0"/>
              </a:spcAft>
              <a:buNone/>
            </a:pPr>
            <a:r>
              <a:rPr lang="en-US" sz="2000" b="0" i="0" u="none" strike="noStrike" cap="none" dirty="0">
                <a:solidFill>
                  <a:srgbClr val="01A89E"/>
                </a:solidFill>
                <a:latin typeface="Roboto Condensed"/>
                <a:ea typeface="Roboto Condensed"/>
                <a:cs typeface="Roboto Condensed"/>
                <a:sym typeface="Roboto Condensed"/>
              </a:rPr>
              <a:t>Catholic Book </a:t>
            </a:r>
            <a:r>
              <a:rPr lang="en-US" sz="2000" dirty="0">
                <a:solidFill>
                  <a:srgbClr val="01A89E"/>
                </a:solidFill>
                <a:latin typeface="Roboto Condensed"/>
                <a:ea typeface="Roboto Condensed"/>
                <a:cs typeface="Roboto Condensed"/>
                <a:sym typeface="Roboto Condensed"/>
              </a:rPr>
              <a:t>of Worship III #534</a:t>
            </a:r>
          </a:p>
          <a:p>
            <a:pPr marL="0" marR="0" lvl="0" indent="0" algn="ctr" rtl="0">
              <a:spcBef>
                <a:spcPts val="0"/>
              </a:spcBef>
              <a:spcAft>
                <a:spcPts val="0"/>
              </a:spcAft>
              <a:buNone/>
            </a:pPr>
            <a:endParaRPr lang="en-US" sz="2000"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800" dirty="0">
                <a:solidFill>
                  <a:srgbClr val="01A89E"/>
                </a:solidFill>
                <a:latin typeface="Roboto Condensed"/>
                <a:ea typeface="Roboto Condensed"/>
                <a:cs typeface="Roboto Condensed"/>
                <a:sym typeface="Roboto Condensed"/>
              </a:rPr>
              <a:t>“Sing of the Lord’s Goodness”</a:t>
            </a:r>
            <a:br>
              <a:rPr lang="en-US" sz="2200" dirty="0">
                <a:solidFill>
                  <a:srgbClr val="01A89E"/>
                </a:solidFill>
                <a:latin typeface="Roboto Condensed"/>
                <a:ea typeface="Roboto Condensed"/>
                <a:cs typeface="Roboto Condensed"/>
                <a:sym typeface="Roboto Condensed"/>
              </a:rPr>
            </a:br>
            <a:r>
              <a:rPr lang="en-US" sz="2000" dirty="0">
                <a:solidFill>
                  <a:srgbClr val="01A89E"/>
                </a:solidFill>
                <a:latin typeface="Roboto Condensed"/>
                <a:ea typeface="Roboto Condensed"/>
                <a:cs typeface="Roboto Condensed"/>
                <a:sym typeface="Roboto Condensed"/>
              </a:rPr>
              <a:t>Ernest Sands</a:t>
            </a:r>
          </a:p>
          <a:p>
            <a:pPr marL="0" marR="0" lvl="0" indent="0" algn="ctr" rtl="0">
              <a:spcBef>
                <a:spcPts val="0"/>
              </a:spcBef>
              <a:spcAft>
                <a:spcPts val="0"/>
              </a:spcAft>
              <a:buNone/>
            </a:pPr>
            <a:r>
              <a:rPr lang="en-US" sz="2000" dirty="0">
                <a:solidFill>
                  <a:srgbClr val="01A89E"/>
                </a:solidFill>
                <a:latin typeface="Roboto Condensed"/>
                <a:ea typeface="Roboto Condensed"/>
                <a:cs typeface="Roboto Condensed"/>
                <a:sym typeface="Roboto Condensed"/>
              </a:rPr>
              <a:t> </a:t>
            </a:r>
            <a:r>
              <a:rPr lang="en-US" sz="2000" dirty="0">
                <a:solidFill>
                  <a:srgbClr val="01A89E"/>
                </a:solidFill>
                <a:latin typeface="Roboto Condensed"/>
                <a:ea typeface="Roboto Condensed"/>
                <a:cs typeface="Roboto Condensed"/>
                <a:sym typeface="Roboto Condensed"/>
                <a:hlinkClick r:id="rId3"/>
              </a:rPr>
              <a:t>https://www.youtube.com/watch?v=MvXeyUMg2ok</a:t>
            </a:r>
            <a:endParaRPr lang="en-US" sz="2000"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endParaRPr lang="en-US" sz="2000" b="0" i="0" u="none" strike="noStrike" cap="none"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800" dirty="0">
                <a:solidFill>
                  <a:srgbClr val="01A89E"/>
                </a:solidFill>
                <a:latin typeface="Roboto Condensed"/>
                <a:ea typeface="Roboto Condensed"/>
                <a:cs typeface="Roboto Condensed"/>
                <a:sym typeface="Roboto Condensed"/>
              </a:rPr>
              <a:t>“Sing a Joyful Song”</a:t>
            </a:r>
          </a:p>
          <a:p>
            <a:pPr marL="0" marR="0" lvl="0" indent="0" algn="ctr" rtl="0">
              <a:spcBef>
                <a:spcPts val="0"/>
              </a:spcBef>
              <a:spcAft>
                <a:spcPts val="0"/>
              </a:spcAft>
              <a:buNone/>
            </a:pPr>
            <a:r>
              <a:rPr lang="en-US" sz="2000" b="0" i="0" u="none" strike="noStrike" cap="none" dirty="0">
                <a:solidFill>
                  <a:srgbClr val="01A89E"/>
                </a:solidFill>
                <a:latin typeface="Roboto Condensed"/>
                <a:ea typeface="Roboto Condensed"/>
                <a:cs typeface="Roboto Condensed"/>
                <a:sym typeface="Roboto Condensed"/>
              </a:rPr>
              <a:t>Jim Farrell</a:t>
            </a:r>
          </a:p>
          <a:p>
            <a:pPr marL="0" marR="0" lvl="0" indent="0" algn="ctr" rtl="0">
              <a:spcBef>
                <a:spcPts val="0"/>
              </a:spcBef>
              <a:spcAft>
                <a:spcPts val="0"/>
              </a:spcAft>
              <a:buNone/>
            </a:pPr>
            <a:r>
              <a:rPr lang="en-CA" sz="2000" b="0" i="0" u="none" strike="noStrike" cap="none" dirty="0">
                <a:solidFill>
                  <a:srgbClr val="01A89E"/>
                </a:solidFill>
                <a:latin typeface="Roboto Condensed"/>
                <a:ea typeface="Roboto Condensed"/>
                <a:cs typeface="Roboto Condensed"/>
                <a:sym typeface="Roboto Condensed"/>
                <a:hlinkClick r:id="rId4"/>
              </a:rPr>
              <a:t>https://youtu.be/_pRjnu_ACS0</a:t>
            </a:r>
            <a:endParaRPr lang="en-CA" sz="2000" b="0" i="0" u="none" strike="noStrike" cap="none"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endParaRPr lang="en-CA" sz="2000"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r>
              <a:rPr lang="en-CA" sz="2800" b="0" i="0" u="none" strike="noStrike" cap="none" dirty="0">
                <a:solidFill>
                  <a:srgbClr val="01A89E"/>
                </a:solidFill>
                <a:latin typeface="Roboto Condensed"/>
                <a:ea typeface="Roboto Condensed"/>
                <a:cs typeface="Roboto Condensed"/>
                <a:sym typeface="Roboto Condensed"/>
              </a:rPr>
              <a:t>“Goodness of God”</a:t>
            </a:r>
          </a:p>
          <a:p>
            <a:pPr marL="0" marR="0" lvl="0" indent="0" algn="ctr" rtl="0">
              <a:spcBef>
                <a:spcPts val="0"/>
              </a:spcBef>
              <a:spcAft>
                <a:spcPts val="0"/>
              </a:spcAft>
              <a:buNone/>
            </a:pPr>
            <a:r>
              <a:rPr lang="en-CA" sz="2000" dirty="0">
                <a:solidFill>
                  <a:srgbClr val="01A89E"/>
                </a:solidFill>
                <a:latin typeface="Roboto Condensed"/>
                <a:ea typeface="Roboto Condensed"/>
                <a:cs typeface="Roboto Condensed"/>
                <a:sym typeface="Roboto Condensed"/>
              </a:rPr>
              <a:t>Bethel Music</a:t>
            </a:r>
          </a:p>
          <a:p>
            <a:pPr marL="0" marR="0" lvl="0" indent="0" algn="ctr" rtl="0">
              <a:spcBef>
                <a:spcPts val="0"/>
              </a:spcBef>
              <a:spcAft>
                <a:spcPts val="0"/>
              </a:spcAft>
              <a:buNone/>
            </a:pPr>
            <a:r>
              <a:rPr lang="en-CA" sz="2000" b="0" i="0" u="none" strike="noStrike" cap="none" dirty="0">
                <a:solidFill>
                  <a:srgbClr val="01A89E"/>
                </a:solidFill>
                <a:latin typeface="Roboto Condensed"/>
                <a:ea typeface="Roboto Condensed"/>
                <a:cs typeface="Roboto Condensed"/>
                <a:sym typeface="Roboto Condensed"/>
                <a:hlinkClick r:id="rId5"/>
              </a:rPr>
              <a:t>https://youtu.be/-f4MUUMWMV4</a:t>
            </a:r>
            <a:endParaRPr lang="en-CA" sz="2000" b="0" i="0" u="none" strike="noStrike" cap="none" dirty="0">
              <a:solidFill>
                <a:srgbClr val="01A89E"/>
              </a:solidFill>
              <a:latin typeface="Roboto Condensed"/>
              <a:ea typeface="Roboto Condensed"/>
              <a:cs typeface="Roboto Condensed"/>
              <a:sym typeface="Roboto Condensed"/>
            </a:endParaRPr>
          </a:p>
        </p:txBody>
      </p:sp>
      <p:pic>
        <p:nvPicPr>
          <p:cNvPr id="102" name="Google Shape;102;p15" descr="The Wright Wreport: Wanna Learn Wolof? Then Sing a Happy ..."/>
          <p:cNvPicPr preferRelativeResize="0"/>
          <p:nvPr/>
        </p:nvPicPr>
        <p:blipFill rotWithShape="1">
          <a:blip r:embed="rId6">
            <a:alphaModFix/>
          </a:blip>
          <a:srcRect/>
          <a:stretch/>
        </p:blipFill>
        <p:spPr>
          <a:xfrm>
            <a:off x="5004236" y="0"/>
            <a:ext cx="2183528" cy="1489166"/>
          </a:xfrm>
          <a:prstGeom prst="rect">
            <a:avLst/>
          </a:prstGeom>
          <a:noFill/>
          <a:ln>
            <a:noFill/>
          </a:ln>
        </p:spPr>
      </p:pic>
      <p:pic>
        <p:nvPicPr>
          <p:cNvPr id="103" name="Google Shape;103;p15"/>
          <p:cNvPicPr preferRelativeResize="0"/>
          <p:nvPr/>
        </p:nvPicPr>
        <p:blipFill rotWithShape="1">
          <a:blip r:embed="rId7">
            <a:alphaModFix/>
          </a:blip>
          <a:srcRect l="-51962" t="1095" r="2127" b="1095"/>
          <a:stretch/>
        </p:blipFill>
        <p:spPr>
          <a:xfrm>
            <a:off x="8386354" y="5059385"/>
            <a:ext cx="3805646" cy="1798615"/>
          </a:xfrm>
          <a:prstGeom prst="rect">
            <a:avLst/>
          </a:prstGeom>
          <a:noFill/>
          <a:ln>
            <a:noFill/>
          </a:ln>
        </p:spPr>
      </p:pic>
      <p:pic>
        <p:nvPicPr>
          <p:cNvPr id="104" name="Google Shape;104;p15"/>
          <p:cNvPicPr preferRelativeResize="0"/>
          <p:nvPr/>
        </p:nvPicPr>
        <p:blipFill>
          <a:blip r:embed="rId8">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p:nvPr/>
        </p:nvSpPr>
        <p:spPr>
          <a:xfrm>
            <a:off x="1262700" y="1231224"/>
            <a:ext cx="9666600" cy="4395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i="0" u="none" strike="noStrike" cap="none" dirty="0">
                <a:solidFill>
                  <a:srgbClr val="000000"/>
                </a:solidFill>
                <a:latin typeface="Roboto Condensed"/>
                <a:ea typeface="Roboto Condensed"/>
                <a:cs typeface="Roboto Condensed"/>
                <a:sym typeface="Roboto Condensed"/>
              </a:rPr>
              <a:t>Opening Prayer</a:t>
            </a:r>
            <a:endParaRPr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lang="en-US" sz="2000"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000" dirty="0">
                <a:solidFill>
                  <a:srgbClr val="01A89E"/>
                </a:solidFill>
                <a:latin typeface="Roboto Condensed"/>
                <a:ea typeface="Roboto Condensed"/>
                <a:cs typeface="Roboto Condensed"/>
                <a:sym typeface="Roboto Condensed"/>
              </a:rPr>
              <a:t>God of </a:t>
            </a:r>
            <a:r>
              <a:rPr lang="en-CA" sz="2000" dirty="0">
                <a:solidFill>
                  <a:srgbClr val="01A89E"/>
                </a:solidFill>
                <a:latin typeface="Roboto Condensed"/>
                <a:ea typeface="Roboto Condensed"/>
                <a:cs typeface="Roboto Condensed"/>
                <a:sym typeface="Roboto Condensed"/>
              </a:rPr>
              <a:t>abundance,</a:t>
            </a:r>
          </a:p>
          <a:p>
            <a:pPr marL="0" marR="0" lvl="0" indent="0" algn="l" rtl="0">
              <a:spcBef>
                <a:spcPts val="0"/>
              </a:spcBef>
              <a:spcAft>
                <a:spcPts val="0"/>
              </a:spcAft>
              <a:buNone/>
            </a:pPr>
            <a:r>
              <a:rPr lang="en-CA" sz="2000" dirty="0">
                <a:solidFill>
                  <a:srgbClr val="01A89E"/>
                </a:solidFill>
                <a:latin typeface="Roboto Condensed"/>
                <a:ea typeface="Roboto Condensed"/>
                <a:cs typeface="Roboto Condensed"/>
                <a:sym typeface="Roboto Condensed"/>
              </a:rPr>
              <a:t>We are filled with joy as we remember all of the blessings, large and small, that you pour out on us every day;</a:t>
            </a:r>
          </a:p>
          <a:p>
            <a:pPr marL="0" marR="0" lvl="0" indent="0" algn="l" rtl="0">
              <a:spcBef>
                <a:spcPts val="0"/>
              </a:spcBef>
              <a:spcAft>
                <a:spcPts val="0"/>
              </a:spcAft>
              <a:buNone/>
            </a:pPr>
            <a:r>
              <a:rPr lang="en-CA" sz="2000" dirty="0">
                <a:solidFill>
                  <a:srgbClr val="01A89E"/>
                </a:solidFill>
                <a:latin typeface="Roboto Condensed"/>
                <a:ea typeface="Roboto Condensed"/>
                <a:cs typeface="Roboto Condensed"/>
                <a:sym typeface="Roboto Condensed"/>
              </a:rPr>
              <a:t>The blessings of life and health, the blessings of family and friends, the blessings of peace and shelter, and especially the blessing of Catholic education.</a:t>
            </a:r>
          </a:p>
          <a:p>
            <a:pPr marL="0" marR="0" lvl="0" indent="0" algn="l" rtl="0">
              <a:spcBef>
                <a:spcPts val="0"/>
              </a:spcBef>
              <a:spcAft>
                <a:spcPts val="0"/>
              </a:spcAft>
              <a:buNone/>
            </a:pPr>
            <a:r>
              <a:rPr lang="en-CA" sz="2000" dirty="0">
                <a:solidFill>
                  <a:srgbClr val="01A89E"/>
                </a:solidFill>
                <a:latin typeface="Roboto Condensed"/>
                <a:ea typeface="Roboto Condensed"/>
                <a:cs typeface="Roboto Condensed"/>
                <a:sym typeface="Roboto Condensed"/>
              </a:rPr>
              <a:t>In the midst of our world’s challenges and pain, keep us rooted in gratitude and rejoicing, and may we share generously with others, what you have so richly given to us.</a:t>
            </a:r>
          </a:p>
          <a:p>
            <a:pPr marL="0" marR="0" lvl="0" indent="0" algn="l" rtl="0">
              <a:spcBef>
                <a:spcPts val="0"/>
              </a:spcBef>
              <a:spcAft>
                <a:spcPts val="0"/>
              </a:spcAft>
              <a:buNone/>
            </a:pPr>
            <a:r>
              <a:rPr lang="en-CA" sz="2000" dirty="0">
                <a:solidFill>
                  <a:srgbClr val="01A89E"/>
                </a:solidFill>
                <a:latin typeface="Roboto Condensed"/>
                <a:ea typeface="Roboto Condensed"/>
                <a:cs typeface="Roboto Condensed"/>
                <a:sym typeface="Roboto Condensed"/>
              </a:rPr>
              <a:t>Praise to you, O God, who takes such joy in us, and call us to be a people of Gospel joy for others.</a:t>
            </a:r>
          </a:p>
          <a:p>
            <a:pPr marL="0" marR="0" lvl="0" indent="0" algn="l" rtl="0">
              <a:spcBef>
                <a:spcPts val="0"/>
              </a:spcBef>
              <a:spcAft>
                <a:spcPts val="0"/>
              </a:spcAft>
              <a:buNone/>
            </a:pPr>
            <a:r>
              <a:rPr lang="en-CA" sz="2000" dirty="0">
                <a:solidFill>
                  <a:srgbClr val="01A89E"/>
                </a:solidFill>
                <a:latin typeface="Roboto Condensed"/>
                <a:ea typeface="Roboto Condensed"/>
                <a:cs typeface="Roboto Condensed"/>
                <a:sym typeface="Roboto Condensed"/>
              </a:rPr>
              <a:t>In the name of Jesus our Lord.</a:t>
            </a:r>
          </a:p>
          <a:p>
            <a:pPr marL="0" marR="0" lvl="0" indent="0" algn="l" rtl="0">
              <a:spcBef>
                <a:spcPts val="0"/>
              </a:spcBef>
              <a:spcAft>
                <a:spcPts val="0"/>
              </a:spcAft>
              <a:buNone/>
            </a:pPr>
            <a:r>
              <a:rPr lang="en-CA" sz="2000" dirty="0">
                <a:solidFill>
                  <a:srgbClr val="01A89E"/>
                </a:solidFill>
                <a:latin typeface="Roboto Condensed"/>
                <a:ea typeface="Roboto Condensed"/>
                <a:cs typeface="Roboto Condensed"/>
                <a:sym typeface="Roboto Condensed"/>
              </a:rPr>
              <a:t>Amen. +</a:t>
            </a:r>
          </a:p>
          <a:p>
            <a:pPr marL="0" marR="0" lvl="0" indent="0" algn="l" rtl="0">
              <a:spcBef>
                <a:spcPts val="0"/>
              </a:spcBef>
              <a:spcAft>
                <a:spcPts val="0"/>
              </a:spcAft>
              <a:buNone/>
            </a:pPr>
            <a:endParaRPr sz="2000" dirty="0">
              <a:solidFill>
                <a:srgbClr val="01A89E"/>
              </a:solidFill>
              <a:latin typeface="Roboto Condensed"/>
              <a:ea typeface="Roboto Condensed"/>
              <a:cs typeface="Roboto Condensed"/>
              <a:sym typeface="Roboto Condensed"/>
            </a:endParaRPr>
          </a:p>
        </p:txBody>
      </p:sp>
      <p:pic>
        <p:nvPicPr>
          <p:cNvPr id="110" name="Google Shape;110;p16"/>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11" name="Google Shape;111;p16"/>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p:nvPr/>
        </p:nvSpPr>
        <p:spPr>
          <a:xfrm>
            <a:off x="1262700" y="1749633"/>
            <a:ext cx="9666600" cy="33587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latin typeface="Roboto Condensed"/>
                <a:ea typeface="Roboto Condensed"/>
                <a:cs typeface="Roboto Condensed"/>
                <a:sym typeface="Roboto Condensed"/>
              </a:rPr>
              <a:t>A Reading from the Book of Psalms (105:1-6)</a:t>
            </a:r>
            <a:endParaRPr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chemeClr val="dk1"/>
              </a:solidFill>
              <a:latin typeface="Roboto Condensed"/>
              <a:ea typeface="Roboto Condensed"/>
              <a:cs typeface="Roboto Condensed"/>
              <a:sym typeface="Roboto Condensed"/>
            </a:endParaRPr>
          </a:p>
          <a:p>
            <a:pPr lvl="0">
              <a:lnSpc>
                <a:spcPct val="115000"/>
              </a:lnSpc>
              <a:buClr>
                <a:schemeClr val="dk1"/>
              </a:buClr>
              <a:buSzPts val="1100"/>
            </a:pPr>
            <a:r>
              <a:rPr lang="en-CA" sz="2000" dirty="0">
                <a:solidFill>
                  <a:srgbClr val="01A89E"/>
                </a:solidFill>
                <a:latin typeface="Roboto Condensed"/>
                <a:ea typeface="Roboto Condensed"/>
                <a:cs typeface="Roboto Condensed"/>
                <a:sym typeface="Roboto Condensed"/>
              </a:rPr>
              <a:t>Give thanks to the Lord, proclaim his greatness; tell the nations what he has done. Sing praise to the Lord; tell the wonderful things he has done. Be glad that we belong to him; let all who worship him rejoice. Go to the Lord for help; and worship him continually. You descendants of Abraham, his servant; you descendants of Jacob, the man he chose; remember the miracles that God has performed!</a:t>
            </a:r>
            <a:endParaRPr sz="2000" dirty="0">
              <a:solidFill>
                <a:srgbClr val="01A89E"/>
              </a:solidFill>
              <a:latin typeface="Roboto Condensed"/>
              <a:ea typeface="Roboto Condensed"/>
              <a:cs typeface="Roboto Condensed"/>
              <a:sym typeface="Roboto Condensed"/>
            </a:endParaRPr>
          </a:p>
          <a:p>
            <a:pPr marL="0" lvl="0" indent="0" algn="l" rtl="0">
              <a:lnSpc>
                <a:spcPct val="115000"/>
              </a:lnSpc>
              <a:spcBef>
                <a:spcPts val="1200"/>
              </a:spcBef>
              <a:spcAft>
                <a:spcPts val="0"/>
              </a:spcAft>
              <a:buClr>
                <a:schemeClr val="dk1"/>
              </a:buClr>
              <a:buSzPts val="1100"/>
              <a:buFont typeface="Arial"/>
              <a:buNone/>
            </a:pPr>
            <a:r>
              <a:rPr lang="en-US" sz="2000" dirty="0">
                <a:latin typeface="Roboto Condensed"/>
                <a:ea typeface="Roboto Condensed"/>
                <a:cs typeface="Roboto Condensed"/>
                <a:sym typeface="Roboto Condensed"/>
              </a:rPr>
              <a:t>The Word of the Lord.  </a:t>
            </a:r>
            <a:r>
              <a:rPr lang="en-US" sz="2000" b="1" i="1" dirty="0">
                <a:latin typeface="Roboto Condensed"/>
                <a:ea typeface="Roboto Condensed"/>
                <a:cs typeface="Roboto Condensed"/>
                <a:sym typeface="Roboto Condensed"/>
              </a:rPr>
              <a:t>R.</a:t>
            </a:r>
            <a:r>
              <a:rPr lang="en-US" sz="2000" dirty="0">
                <a:latin typeface="Roboto Condensed"/>
                <a:ea typeface="Roboto Condensed"/>
                <a:cs typeface="Roboto Condensed"/>
                <a:sym typeface="Roboto Condensed"/>
              </a:rPr>
              <a:t> Thanks be to God.</a:t>
            </a:r>
            <a:endParaRPr sz="2000" dirty="0">
              <a:latin typeface="Roboto Condensed"/>
              <a:ea typeface="Roboto Condensed"/>
              <a:cs typeface="Roboto Condensed"/>
              <a:sym typeface="Roboto Condensed"/>
            </a:endParaRPr>
          </a:p>
          <a:p>
            <a:pPr marL="0" marR="0" lvl="0" indent="0" algn="l" rtl="0">
              <a:spcBef>
                <a:spcPts val="1200"/>
              </a:spcBef>
              <a:spcAft>
                <a:spcPts val="0"/>
              </a:spcAft>
              <a:buNone/>
            </a:pPr>
            <a:endParaRPr sz="2000" dirty="0">
              <a:latin typeface="Roboto Condensed"/>
              <a:ea typeface="Roboto Condensed"/>
              <a:cs typeface="Roboto Condensed"/>
              <a:sym typeface="Roboto Condensed"/>
            </a:endParaRPr>
          </a:p>
        </p:txBody>
      </p:sp>
      <p:pic>
        <p:nvPicPr>
          <p:cNvPr id="117" name="Google Shape;117;p17"/>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18" name="Google Shape;118;p17"/>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p:nvPr/>
        </p:nvSpPr>
        <p:spPr>
          <a:xfrm>
            <a:off x="1262700" y="1518672"/>
            <a:ext cx="9666600" cy="38206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Reading Reflection</a:t>
            </a:r>
          </a:p>
          <a:p>
            <a:pPr marL="0" marR="0" lvl="0" indent="0" algn="l" rtl="0">
              <a:spcBef>
                <a:spcPts val="0"/>
              </a:spcBef>
              <a:spcAft>
                <a:spcPts val="0"/>
              </a:spcAft>
              <a:buNone/>
            </a:pPr>
            <a:r>
              <a:rPr lang="en-US" sz="2000" dirty="0">
                <a:solidFill>
                  <a:schemeClr val="dk1"/>
                </a:solidFill>
                <a:latin typeface="Roboto Condensed"/>
                <a:ea typeface="Roboto Condensed"/>
                <a:cs typeface="Roboto Condensed"/>
                <a:sym typeface="Roboto Condensed"/>
              </a:rPr>
              <a:t>From Pope Francis’ weekly audience in the Vatican – December 30, 2020</a:t>
            </a:r>
            <a:endParaRPr sz="20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chemeClr val="dk1"/>
              </a:solidFill>
              <a:latin typeface="Roboto Condensed"/>
              <a:ea typeface="Roboto Condensed"/>
              <a:cs typeface="Roboto Condensed"/>
              <a:sym typeface="Roboto Condensed"/>
            </a:endParaRPr>
          </a:p>
          <a:p>
            <a:pPr lvl="0">
              <a:lnSpc>
                <a:spcPct val="115000"/>
              </a:lnSpc>
              <a:buClr>
                <a:schemeClr val="dk1"/>
              </a:buClr>
              <a:buSzPts val="1100"/>
            </a:pPr>
            <a:r>
              <a:rPr lang="en-CA" sz="2000" dirty="0">
                <a:solidFill>
                  <a:srgbClr val="01A89E"/>
                </a:solidFill>
                <a:latin typeface="Roboto Condensed"/>
                <a:ea typeface="Roboto Condensed"/>
                <a:cs typeface="Roboto Condensed"/>
                <a:sym typeface="Roboto Condensed"/>
              </a:rPr>
              <a:t>“Above all, let us not forget to give thanks; if we are bearers of gratitude, the world itself will become better, even if only a little bit, but that is not enough to transmit a bit of hope. The world needs hope. And with gratitude, with this habit of saying, ‘thank you,’ we transmit a bit of hope. Everything is united and everything is connected, and everyone needs to do his or her part, wherever we are… There are those who do not give thanks and those who do; those who take everything as if it were owed to them, and those who welcome everything as a gift, as a grace. If we view life like this, then ‘thank you’ becomes the driving force of our day.”</a:t>
            </a:r>
            <a:endParaRPr sz="2000" dirty="0">
              <a:solidFill>
                <a:srgbClr val="01A89E"/>
              </a:solidFill>
              <a:latin typeface="Roboto Condensed"/>
              <a:ea typeface="Roboto Condensed"/>
              <a:cs typeface="Roboto Condensed"/>
              <a:sym typeface="Roboto Condensed"/>
            </a:endParaRPr>
          </a:p>
        </p:txBody>
      </p:sp>
      <p:pic>
        <p:nvPicPr>
          <p:cNvPr id="117" name="Google Shape;117;p17"/>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18" name="Google Shape;118;p17"/>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308883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p:nvPr/>
        </p:nvSpPr>
        <p:spPr>
          <a:xfrm>
            <a:off x="1262700" y="1817222"/>
            <a:ext cx="9666600" cy="3223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Questions for Personal Reflection</a:t>
            </a:r>
            <a:endParaRPr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rgbClr val="01A89E"/>
              </a:solidFill>
              <a:latin typeface="Roboto Condensed"/>
              <a:ea typeface="Roboto Condensed"/>
              <a:cs typeface="Roboto Condensed"/>
              <a:sym typeface="Roboto Condensed"/>
            </a:endParaRPr>
          </a:p>
          <a:p>
            <a:pPr marL="342900" lvl="0" indent="-342900">
              <a:buFont typeface="Wingdings" panose="05000000000000000000" pitchFamily="2" charset="2"/>
              <a:buChar char="Ø"/>
            </a:pPr>
            <a:r>
              <a:rPr lang="en-US" sz="2000" i="1" dirty="0">
                <a:solidFill>
                  <a:srgbClr val="01A89E"/>
                </a:solidFill>
                <a:latin typeface="Roboto Condensed"/>
                <a:ea typeface="Roboto Condensed"/>
                <a:cs typeface="Roboto Condensed"/>
                <a:sym typeface="Roboto Condensed"/>
              </a:rPr>
              <a:t>Pope </a:t>
            </a:r>
            <a:r>
              <a:rPr lang="en-CA" sz="2000" i="1" dirty="0">
                <a:solidFill>
                  <a:srgbClr val="01A89E"/>
                </a:solidFill>
                <a:latin typeface="Roboto Condensed"/>
                <a:ea typeface="Roboto Condensed"/>
                <a:cs typeface="Roboto Condensed"/>
                <a:sym typeface="Roboto Condensed"/>
              </a:rPr>
              <a:t>Francis says that “everything is united and everything is connected, and everyone needs to do his or her part, wherever we are.” How do you as a Catholic educator feel called to reflect this in your own daily life?</a:t>
            </a:r>
          </a:p>
          <a:p>
            <a:pPr marL="342900" lvl="0" indent="-342900">
              <a:buFont typeface="Wingdings" panose="05000000000000000000" pitchFamily="2" charset="2"/>
              <a:buChar char="Ø"/>
            </a:pPr>
            <a:r>
              <a:rPr lang="en-CA" sz="2000" i="1" dirty="0">
                <a:solidFill>
                  <a:srgbClr val="01A89E"/>
                </a:solidFill>
                <a:latin typeface="Roboto Condensed"/>
                <a:ea typeface="Roboto Condensed"/>
                <a:cs typeface="Roboto Condensed"/>
                <a:sym typeface="Roboto Condensed"/>
              </a:rPr>
              <a:t>What words or phrases in the reading resonate with you the most in terms of your role as a Catholic educator?</a:t>
            </a:r>
          </a:p>
          <a:p>
            <a:pPr marL="342900" lvl="0" indent="-342900">
              <a:buFont typeface="Wingdings" panose="05000000000000000000" pitchFamily="2" charset="2"/>
              <a:buChar char="Ø"/>
            </a:pPr>
            <a:r>
              <a:rPr lang="en-CA" sz="2000" i="1" dirty="0">
                <a:solidFill>
                  <a:srgbClr val="01A89E"/>
                </a:solidFill>
                <a:latin typeface="Roboto Condensed"/>
                <a:ea typeface="Roboto Condensed"/>
                <a:cs typeface="Roboto Condensed"/>
                <a:sym typeface="Roboto Condensed"/>
              </a:rPr>
              <a:t>How do we celebrate the blessings in our lives? How do we intentionally acknowledge God as the source of those blessings?</a:t>
            </a:r>
          </a:p>
          <a:p>
            <a:pPr marL="342900" lvl="0" indent="-342900">
              <a:buFont typeface="Wingdings" panose="05000000000000000000" pitchFamily="2" charset="2"/>
              <a:buChar char="Ø"/>
            </a:pPr>
            <a:endParaRPr lang="en-US" sz="2000" i="1"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endParaRPr lang="en-US" sz="2000" dirty="0">
              <a:solidFill>
                <a:srgbClr val="01A89E"/>
              </a:solidFill>
              <a:latin typeface="Roboto Condensed"/>
              <a:ea typeface="Roboto Condensed"/>
              <a:cs typeface="Roboto Condensed"/>
              <a:sym typeface="Roboto Condensed"/>
            </a:endParaRPr>
          </a:p>
        </p:txBody>
      </p:sp>
      <p:pic>
        <p:nvPicPr>
          <p:cNvPr id="125" name="Google Shape;125;p18"/>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26" name="Google Shape;126;p18"/>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262700" y="1819663"/>
            <a:ext cx="9666600" cy="3218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Closing Prayer</a:t>
            </a:r>
            <a:endParaRPr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rgbClr val="01A89E"/>
              </a:solidFill>
              <a:latin typeface="Roboto Condensed"/>
              <a:ea typeface="Roboto Condensed"/>
              <a:cs typeface="Roboto Condensed"/>
              <a:sym typeface="Roboto Condensed"/>
            </a:endParaRPr>
          </a:p>
          <a:p>
            <a:pPr lvl="0"/>
            <a:r>
              <a:rPr lang="en-US" sz="2000" dirty="0">
                <a:solidFill>
                  <a:srgbClr val="01A89E"/>
                </a:solidFill>
                <a:latin typeface="Roboto Condensed"/>
                <a:ea typeface="Roboto Condensed"/>
                <a:cs typeface="Roboto Condensed"/>
                <a:sym typeface="Roboto Condensed"/>
              </a:rPr>
              <a:t>God of grace,</a:t>
            </a:r>
          </a:p>
          <a:p>
            <a:pPr lvl="0"/>
            <a:r>
              <a:rPr lang="en-CA" sz="2000" dirty="0">
                <a:solidFill>
                  <a:srgbClr val="01A89E"/>
                </a:solidFill>
                <a:latin typeface="Roboto Condensed"/>
                <a:ea typeface="Roboto Condensed"/>
                <a:cs typeface="Roboto Condensed"/>
                <a:sym typeface="Roboto Condensed"/>
              </a:rPr>
              <a:t>Help us to rediscover how to be side by side in rebuilding our communities of faith and learning.</a:t>
            </a:r>
          </a:p>
          <a:p>
            <a:pPr lvl="0"/>
            <a:r>
              <a:rPr lang="en-CA" sz="2000" dirty="0">
                <a:solidFill>
                  <a:srgbClr val="01A89E"/>
                </a:solidFill>
                <a:latin typeface="Roboto Condensed"/>
                <a:ea typeface="Roboto Condensed"/>
                <a:cs typeface="Roboto Condensed"/>
                <a:sym typeface="Roboto Condensed"/>
              </a:rPr>
              <a:t>Help us restore harmony and balance in our relationships, and renew our desire to approach challenges confidently and with peaceful hearts.</a:t>
            </a:r>
          </a:p>
          <a:p>
            <a:pPr lvl="0"/>
            <a:r>
              <a:rPr lang="en-CA" sz="2000" dirty="0">
                <a:solidFill>
                  <a:srgbClr val="01A89E"/>
                </a:solidFill>
                <a:latin typeface="Roboto Condensed"/>
                <a:ea typeface="Roboto Condensed"/>
                <a:cs typeface="Roboto Condensed"/>
                <a:sym typeface="Roboto Condensed"/>
              </a:rPr>
              <a:t>May we always rejoice in recognizing the blessings our lives hold.</a:t>
            </a:r>
          </a:p>
          <a:p>
            <a:pPr lvl="0"/>
            <a:r>
              <a:rPr lang="en-CA" sz="2000" dirty="0">
                <a:solidFill>
                  <a:srgbClr val="01A89E"/>
                </a:solidFill>
                <a:latin typeface="Roboto Condensed"/>
                <a:ea typeface="Roboto Condensed"/>
                <a:cs typeface="Roboto Condensed"/>
                <a:sym typeface="Roboto Condensed"/>
              </a:rPr>
              <a:t>Amen. +</a:t>
            </a:r>
          </a:p>
          <a:p>
            <a:pPr lvl="0"/>
            <a:endParaRPr lang="en-US" sz="2000" dirty="0">
              <a:solidFill>
                <a:srgbClr val="01A89E"/>
              </a:solidFill>
              <a:latin typeface="Roboto Condensed"/>
              <a:ea typeface="Roboto Condensed"/>
              <a:cs typeface="Roboto Condensed"/>
              <a:sym typeface="Roboto Condensed"/>
            </a:endParaRPr>
          </a:p>
          <a:p>
            <a:pPr lvl="0"/>
            <a:endParaRPr lang="en-US" sz="2000" i="1"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rgbClr val="01A89E"/>
              </a:solidFill>
              <a:latin typeface="Roboto Condensed"/>
              <a:ea typeface="Roboto Condensed"/>
              <a:cs typeface="Roboto Condensed"/>
              <a:sym typeface="Roboto Condensed"/>
            </a:endParaRPr>
          </a:p>
        </p:txBody>
      </p:sp>
      <p:pic>
        <p:nvPicPr>
          <p:cNvPr id="133" name="Google Shape;133;p19"/>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4941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596250" y="1489166"/>
            <a:ext cx="10999500" cy="52633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a:solidFill>
                  <a:srgbClr val="01A89E"/>
                </a:solidFill>
                <a:latin typeface="Roboto Condensed"/>
                <a:ea typeface="Roboto Condensed"/>
                <a:cs typeface="Roboto Condensed"/>
                <a:sym typeface="Roboto Condensed"/>
              </a:rPr>
              <a:t>“Sing Hallelujah to the Lord”</a:t>
            </a:r>
          </a:p>
          <a:p>
            <a:pPr marL="0" marR="0" lvl="0" indent="0" algn="ctr" rtl="0">
              <a:spcBef>
                <a:spcPts val="0"/>
              </a:spcBef>
              <a:spcAft>
                <a:spcPts val="0"/>
              </a:spcAft>
              <a:buNone/>
            </a:pPr>
            <a:r>
              <a:rPr lang="en-US" sz="2000" dirty="0">
                <a:solidFill>
                  <a:srgbClr val="01A89E"/>
                </a:solidFill>
                <a:latin typeface="Roboto Condensed"/>
                <a:ea typeface="Roboto Condensed"/>
                <a:cs typeface="Roboto Condensed"/>
                <a:sym typeface="Roboto Condensed"/>
              </a:rPr>
              <a:t>Virtual Worship</a:t>
            </a:r>
          </a:p>
          <a:p>
            <a:pPr marL="0" marR="0" lvl="0" indent="0" algn="ctr" rtl="0">
              <a:spcBef>
                <a:spcPts val="0"/>
              </a:spcBef>
              <a:spcAft>
                <a:spcPts val="0"/>
              </a:spcAft>
              <a:buNone/>
            </a:pPr>
            <a:r>
              <a:rPr lang="en-US" sz="2000" dirty="0">
                <a:solidFill>
                  <a:srgbClr val="01A89E"/>
                </a:solidFill>
                <a:latin typeface="Roboto Condensed"/>
                <a:ea typeface="Roboto Condensed"/>
                <a:cs typeface="Roboto Condensed"/>
                <a:sym typeface="Roboto Condensed"/>
                <a:hlinkClick r:id="rId3"/>
              </a:rPr>
              <a:t>https://www.youtube.com/watch?v=IBp1PYhHWC8</a:t>
            </a:r>
            <a:endParaRPr lang="en-US" sz="2000"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endParaRPr lang="en-US" sz="2000"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800" dirty="0">
                <a:solidFill>
                  <a:srgbClr val="01A89E"/>
                </a:solidFill>
                <a:latin typeface="Roboto Condensed"/>
                <a:ea typeface="Roboto Condensed"/>
                <a:cs typeface="Roboto Condensed"/>
                <a:sym typeface="Roboto Condensed"/>
              </a:rPr>
              <a:t>“Grateful”</a:t>
            </a:r>
            <a:br>
              <a:rPr lang="en-US" sz="2000" dirty="0">
                <a:solidFill>
                  <a:srgbClr val="01A89E"/>
                </a:solidFill>
                <a:latin typeface="Roboto Condensed"/>
                <a:ea typeface="Roboto Condensed"/>
                <a:cs typeface="Roboto Condensed"/>
                <a:sym typeface="Roboto Condensed"/>
              </a:rPr>
            </a:br>
            <a:r>
              <a:rPr lang="en-US" sz="2000" dirty="0">
                <a:solidFill>
                  <a:srgbClr val="01A89E"/>
                </a:solidFill>
                <a:latin typeface="Roboto Condensed"/>
                <a:ea typeface="Roboto Condensed"/>
                <a:cs typeface="Roboto Condensed"/>
                <a:sym typeface="Roboto Condensed"/>
              </a:rPr>
              <a:t>Elevation Worship</a:t>
            </a:r>
          </a:p>
          <a:p>
            <a:pPr marL="0" marR="0" lvl="0" indent="0" algn="ctr" rtl="0">
              <a:spcBef>
                <a:spcPts val="0"/>
              </a:spcBef>
              <a:spcAft>
                <a:spcPts val="0"/>
              </a:spcAft>
              <a:buNone/>
            </a:pPr>
            <a:r>
              <a:rPr lang="en-US" sz="2000" dirty="0">
                <a:solidFill>
                  <a:srgbClr val="01A89E"/>
                </a:solidFill>
                <a:latin typeface="Roboto Condensed"/>
                <a:ea typeface="Roboto Condensed"/>
                <a:cs typeface="Roboto Condensed"/>
                <a:sym typeface="Roboto Condensed"/>
              </a:rPr>
              <a:t> </a:t>
            </a:r>
            <a:r>
              <a:rPr lang="en-US" sz="2000" dirty="0">
                <a:solidFill>
                  <a:srgbClr val="01A89E"/>
                </a:solidFill>
                <a:latin typeface="Roboto Condensed"/>
                <a:ea typeface="Roboto Condensed"/>
                <a:cs typeface="Roboto Condensed"/>
                <a:sym typeface="Roboto Condensed"/>
                <a:hlinkClick r:id="rId4"/>
              </a:rPr>
              <a:t>https://youtu.be/oh2goMABFPc</a:t>
            </a:r>
            <a:endParaRPr lang="en-US" sz="2000"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endParaRPr lang="en-US" sz="2000" b="0" i="0" u="none" strike="noStrike" cap="none"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800" dirty="0">
                <a:solidFill>
                  <a:srgbClr val="01A89E"/>
                </a:solidFill>
                <a:latin typeface="Roboto Condensed"/>
                <a:ea typeface="Roboto Condensed"/>
                <a:cs typeface="Roboto Condensed"/>
                <a:sym typeface="Roboto Condensed"/>
              </a:rPr>
              <a:t>“You are My Joy”</a:t>
            </a:r>
          </a:p>
          <a:p>
            <a:pPr marL="0" marR="0" lvl="0" indent="0" algn="ctr" rtl="0">
              <a:spcBef>
                <a:spcPts val="0"/>
              </a:spcBef>
              <a:spcAft>
                <a:spcPts val="0"/>
              </a:spcAft>
              <a:buNone/>
            </a:pPr>
            <a:r>
              <a:rPr lang="en-US" sz="2000" dirty="0">
                <a:solidFill>
                  <a:srgbClr val="01A89E"/>
                </a:solidFill>
                <a:latin typeface="Roboto Condensed"/>
                <a:ea typeface="Roboto Condensed"/>
                <a:cs typeface="Roboto Condensed"/>
                <a:sym typeface="Roboto Condensed"/>
              </a:rPr>
              <a:t>Will Reagan</a:t>
            </a:r>
            <a:endParaRPr lang="en-US" sz="2000" b="0" i="0" u="none" strike="noStrike" cap="none"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r>
              <a:rPr lang="en-CA" sz="2000" b="0" i="0" u="none" strike="noStrike" cap="none" dirty="0">
                <a:solidFill>
                  <a:srgbClr val="01A89E"/>
                </a:solidFill>
                <a:latin typeface="Roboto Condensed"/>
                <a:ea typeface="Roboto Condensed"/>
                <a:cs typeface="Roboto Condensed"/>
                <a:sym typeface="Roboto Condensed"/>
                <a:hlinkClick r:id="rId5"/>
              </a:rPr>
              <a:t>https://youtu.be/cPacYSOjCbk</a:t>
            </a:r>
            <a:endParaRPr lang="en-CA" sz="2000" b="0" i="0" u="none" strike="noStrike" cap="none"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endParaRPr lang="en-CA" sz="2000" dirty="0">
              <a:solidFill>
                <a:srgbClr val="01A89E"/>
              </a:solidFill>
              <a:latin typeface="Roboto Condensed"/>
              <a:ea typeface="Roboto Condensed"/>
              <a:cs typeface="Roboto Condensed"/>
              <a:sym typeface="Roboto Condensed"/>
            </a:endParaRPr>
          </a:p>
          <a:p>
            <a:pPr marL="0" marR="0" lvl="0" indent="0" algn="ctr" rtl="0">
              <a:spcBef>
                <a:spcPts val="0"/>
              </a:spcBef>
              <a:spcAft>
                <a:spcPts val="0"/>
              </a:spcAft>
              <a:buNone/>
            </a:pPr>
            <a:r>
              <a:rPr lang="en-CA" sz="2800" b="0" i="0" u="none" strike="noStrike" cap="none" dirty="0">
                <a:solidFill>
                  <a:srgbClr val="01A89E"/>
                </a:solidFill>
                <a:latin typeface="Roboto Condensed"/>
                <a:ea typeface="Roboto Condensed"/>
                <a:cs typeface="Roboto Condensed"/>
                <a:sym typeface="Roboto Condensed"/>
              </a:rPr>
              <a:t>“</a:t>
            </a:r>
            <a:r>
              <a:rPr lang="en-CA" sz="2800" dirty="0">
                <a:solidFill>
                  <a:srgbClr val="01A89E"/>
                </a:solidFill>
                <a:latin typeface="Roboto Condensed"/>
                <a:ea typeface="Roboto Condensed"/>
                <a:cs typeface="Roboto Condensed"/>
                <a:sym typeface="Roboto Condensed"/>
              </a:rPr>
              <a:t>But for Who You Fear My Name</a:t>
            </a:r>
            <a:r>
              <a:rPr lang="en-CA" sz="2800" b="0" i="0" u="none" strike="noStrike" cap="none" dirty="0">
                <a:solidFill>
                  <a:srgbClr val="01A89E"/>
                </a:solidFill>
                <a:latin typeface="Roboto Condensed"/>
                <a:ea typeface="Roboto Condensed"/>
                <a:cs typeface="Roboto Condensed"/>
                <a:sym typeface="Roboto Condensed"/>
              </a:rPr>
              <a:t>”</a:t>
            </a:r>
          </a:p>
          <a:p>
            <a:pPr marL="0" marR="0" lvl="0" indent="0" algn="ctr" rtl="0">
              <a:spcBef>
                <a:spcPts val="0"/>
              </a:spcBef>
              <a:spcAft>
                <a:spcPts val="0"/>
              </a:spcAft>
              <a:buNone/>
            </a:pPr>
            <a:r>
              <a:rPr lang="en-CA" sz="2000" dirty="0">
                <a:solidFill>
                  <a:srgbClr val="01A89E"/>
                </a:solidFill>
                <a:latin typeface="Roboto Condensed"/>
                <a:ea typeface="Roboto Condensed"/>
                <a:cs typeface="Roboto Condensed"/>
                <a:sym typeface="Roboto Condensed"/>
              </a:rPr>
              <a:t>The Welcome Wagon</a:t>
            </a:r>
          </a:p>
          <a:p>
            <a:pPr marL="0" marR="0" lvl="0" indent="0" algn="ctr" rtl="0">
              <a:spcBef>
                <a:spcPts val="0"/>
              </a:spcBef>
              <a:spcAft>
                <a:spcPts val="0"/>
              </a:spcAft>
              <a:buNone/>
            </a:pPr>
            <a:r>
              <a:rPr lang="en-CA" sz="2000" b="0" i="0" u="none" strike="noStrike" cap="none" dirty="0">
                <a:solidFill>
                  <a:srgbClr val="01A89E"/>
                </a:solidFill>
                <a:latin typeface="Roboto Condensed"/>
                <a:ea typeface="Roboto Condensed"/>
                <a:cs typeface="Roboto Condensed"/>
                <a:sym typeface="Roboto Condensed"/>
                <a:hlinkClick r:id="rId6"/>
              </a:rPr>
              <a:t>https://youtu.be/5f3kX25cUWM</a:t>
            </a:r>
            <a:endParaRPr lang="en-CA" sz="2000" b="0" i="0" u="none" strike="noStrike" cap="none" dirty="0">
              <a:solidFill>
                <a:srgbClr val="01A89E"/>
              </a:solidFill>
              <a:latin typeface="Roboto Condensed"/>
              <a:ea typeface="Roboto Condensed"/>
              <a:cs typeface="Roboto Condensed"/>
              <a:sym typeface="Roboto Condensed"/>
            </a:endParaRPr>
          </a:p>
        </p:txBody>
      </p:sp>
      <p:pic>
        <p:nvPicPr>
          <p:cNvPr id="102" name="Google Shape;102;p15" descr="The Wright Wreport: Wanna Learn Wolof? Then Sing a Happy ..."/>
          <p:cNvPicPr preferRelativeResize="0"/>
          <p:nvPr/>
        </p:nvPicPr>
        <p:blipFill rotWithShape="1">
          <a:blip r:embed="rId7">
            <a:alphaModFix/>
          </a:blip>
          <a:srcRect/>
          <a:stretch/>
        </p:blipFill>
        <p:spPr>
          <a:xfrm>
            <a:off x="5004236" y="0"/>
            <a:ext cx="2183528" cy="1489166"/>
          </a:xfrm>
          <a:prstGeom prst="rect">
            <a:avLst/>
          </a:prstGeom>
          <a:noFill/>
          <a:ln>
            <a:noFill/>
          </a:ln>
        </p:spPr>
      </p:pic>
      <p:pic>
        <p:nvPicPr>
          <p:cNvPr id="103" name="Google Shape;103;p15"/>
          <p:cNvPicPr preferRelativeResize="0"/>
          <p:nvPr/>
        </p:nvPicPr>
        <p:blipFill rotWithShape="1">
          <a:blip r:embed="rId8">
            <a:alphaModFix/>
          </a:blip>
          <a:srcRect l="-51962" t="1095" r="2127" b="1095"/>
          <a:stretch/>
        </p:blipFill>
        <p:spPr>
          <a:xfrm>
            <a:off x="8386354" y="5059385"/>
            <a:ext cx="3805646" cy="1798615"/>
          </a:xfrm>
          <a:prstGeom prst="rect">
            <a:avLst/>
          </a:prstGeom>
          <a:noFill/>
          <a:ln>
            <a:noFill/>
          </a:ln>
        </p:spPr>
      </p:pic>
      <p:pic>
        <p:nvPicPr>
          <p:cNvPr id="104" name="Google Shape;104;p15"/>
          <p:cNvPicPr preferRelativeResize="0"/>
          <p:nvPr/>
        </p:nvPicPr>
        <p:blipFill>
          <a:blip r:embed="rId9">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90264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993</Words>
  <Application>Microsoft Office PowerPoint</Application>
  <PresentationFormat>Widescreen</PresentationFormat>
  <Paragraphs>69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Wingdings</vt:lpstr>
      <vt:lpstr>Calibri</vt:lpstr>
      <vt:lpstr>Roboto Condensed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OCSTA - Ashlee Cabral</dc:creator>
  <cp:lastModifiedBy>Ashlee Marie Cabral</cp:lastModifiedBy>
  <cp:revision>22</cp:revision>
  <dcterms:modified xsi:type="dcterms:W3CDTF">2021-11-17T04:58:48Z</dcterms:modified>
</cp:coreProperties>
</file>